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48548975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48548975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e5b87b2c9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e5b87b2c9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5b87b2c9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e5b87b2c9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5b87b2c9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e5b87b2c9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e5b87b2c9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e5b87b2c9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77dea183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77dea183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77dea1836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77dea1836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f2ebed3ad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f2ebed3ad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f2ebed3ad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f2ebed3ad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e5b87b2c9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e5b87b2c9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e66ae4cf2dea16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e66ae4cf2dea16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4854897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4854897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e5b87b2c9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e5b87b2c9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e5b87b2c9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e5b87b2c9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2ebed3a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2ebed3a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58a9426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58a9426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58a94268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58a94268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tute@dc.uba.ar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hyperlink" Target="http://www.sql-workbench.net/dbms_comparison.html" TargetMode="External"/><Relationship Id="rId5" Type="http://schemas.openxmlformats.org/officeDocument/2006/relationships/image" Target="../media/image43.png"/><Relationship Id="rId6" Type="http://schemas.openxmlformats.org/officeDocument/2006/relationships/image" Target="../media/image33.png"/><Relationship Id="rId7" Type="http://schemas.openxmlformats.org/officeDocument/2006/relationships/image" Target="../media/image35.png"/><Relationship Id="rId8" Type="http://schemas.openxmlformats.org/officeDocument/2006/relationships/image" Target="../media/image4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5.png"/><Relationship Id="rId22" Type="http://schemas.openxmlformats.org/officeDocument/2006/relationships/image" Target="../media/image17.png"/><Relationship Id="rId21" Type="http://schemas.openxmlformats.org/officeDocument/2006/relationships/image" Target="../media/image20.png"/><Relationship Id="rId24" Type="http://schemas.openxmlformats.org/officeDocument/2006/relationships/image" Target="../media/image23.png"/><Relationship Id="rId23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7.png"/><Relationship Id="rId26" Type="http://schemas.openxmlformats.org/officeDocument/2006/relationships/image" Target="../media/image21.png"/><Relationship Id="rId25" Type="http://schemas.openxmlformats.org/officeDocument/2006/relationships/image" Target="../media/image26.png"/><Relationship Id="rId28" Type="http://schemas.openxmlformats.org/officeDocument/2006/relationships/image" Target="../media/image22.png"/><Relationship Id="rId27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8.png"/><Relationship Id="rId29" Type="http://schemas.openxmlformats.org/officeDocument/2006/relationships/image" Target="../media/image27.png"/><Relationship Id="rId7" Type="http://schemas.openxmlformats.org/officeDocument/2006/relationships/image" Target="../media/image3.png"/><Relationship Id="rId8" Type="http://schemas.openxmlformats.org/officeDocument/2006/relationships/image" Target="../media/image6.png"/><Relationship Id="rId31" Type="http://schemas.openxmlformats.org/officeDocument/2006/relationships/image" Target="../media/image32.png"/><Relationship Id="rId30" Type="http://schemas.openxmlformats.org/officeDocument/2006/relationships/image" Target="../media/image29.png"/><Relationship Id="rId11" Type="http://schemas.openxmlformats.org/officeDocument/2006/relationships/image" Target="../media/image16.png"/><Relationship Id="rId33" Type="http://schemas.openxmlformats.org/officeDocument/2006/relationships/image" Target="../media/image30.png"/><Relationship Id="rId10" Type="http://schemas.openxmlformats.org/officeDocument/2006/relationships/image" Target="../media/image13.png"/><Relationship Id="rId32" Type="http://schemas.openxmlformats.org/officeDocument/2006/relationships/image" Target="../media/image24.png"/><Relationship Id="rId13" Type="http://schemas.openxmlformats.org/officeDocument/2006/relationships/image" Target="../media/image4.png"/><Relationship Id="rId35" Type="http://schemas.openxmlformats.org/officeDocument/2006/relationships/image" Target="../media/image36.png"/><Relationship Id="rId12" Type="http://schemas.openxmlformats.org/officeDocument/2006/relationships/image" Target="../media/image11.png"/><Relationship Id="rId34" Type="http://schemas.openxmlformats.org/officeDocument/2006/relationships/image" Target="../media/image31.png"/><Relationship Id="rId15" Type="http://schemas.openxmlformats.org/officeDocument/2006/relationships/image" Target="../media/image1.png"/><Relationship Id="rId14" Type="http://schemas.openxmlformats.org/officeDocument/2006/relationships/image" Target="../media/image9.png"/><Relationship Id="rId36" Type="http://schemas.openxmlformats.org/officeDocument/2006/relationships/image" Target="../media/image39.png"/><Relationship Id="rId17" Type="http://schemas.openxmlformats.org/officeDocument/2006/relationships/image" Target="../media/image5.png"/><Relationship Id="rId16" Type="http://schemas.openxmlformats.org/officeDocument/2006/relationships/image" Target="../media/image10.png"/><Relationship Id="rId19" Type="http://schemas.openxmlformats.org/officeDocument/2006/relationships/image" Target="../media/image25.png"/><Relationship Id="rId18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515975"/>
            <a:ext cx="8520600" cy="13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Base de Datos</a:t>
            </a:r>
            <a:endParaRPr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224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DC. FCEyN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607507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2024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4578450" y="3720725"/>
            <a:ext cx="3983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Emilio Platzer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u="sng">
                <a:solidFill>
                  <a:schemeClr val="hlink"/>
                </a:solidFill>
                <a:hlinkClick r:id="rId3"/>
              </a:rPr>
              <a:t>tute@dc.uba.ar</a:t>
            </a:r>
            <a:r>
              <a:rPr lang="es-419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racle-logo2-100043635-large.png" id="235" name="Google Shape;2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783" y="3943767"/>
            <a:ext cx="1836667" cy="5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2"/>
          <p:cNvSpPr txBox="1"/>
          <p:nvPr/>
        </p:nvSpPr>
        <p:spPr>
          <a:xfrm>
            <a:off x="181100" y="701900"/>
            <a:ext cx="88104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/>
              <a:t>SQL</a:t>
            </a:r>
            <a:endParaRPr b="1" sz="3000"/>
          </a:p>
        </p:txBody>
      </p:sp>
      <p:sp>
        <p:nvSpPr>
          <p:cNvPr id="237" name="Google Shape;237;p22"/>
          <p:cNvSpPr txBox="1"/>
          <p:nvPr>
            <p:ph idx="4294967295" type="ctrTitle"/>
          </p:nvPr>
        </p:nvSpPr>
        <p:spPr>
          <a:xfrm>
            <a:off x="0" y="0"/>
            <a:ext cx="9144000" cy="541500"/>
          </a:xfrm>
          <a:prstGeom prst="rect">
            <a:avLst/>
          </a:prstGeom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rgbClr val="999999"/>
                </a:solidFill>
              </a:rPr>
              <a:t>Bases de Datos - DC.FCEyN 2024 2c</a:t>
            </a:r>
            <a:endParaRPr sz="2400">
              <a:solidFill>
                <a:srgbClr val="999999"/>
              </a:solidFill>
            </a:endParaRPr>
          </a:p>
        </p:txBody>
      </p:sp>
      <p:cxnSp>
        <p:nvCxnSpPr>
          <p:cNvPr id="238" name="Google Shape;238;p22"/>
          <p:cNvCxnSpPr/>
          <p:nvPr/>
        </p:nvCxnSpPr>
        <p:spPr>
          <a:xfrm flipH="1">
            <a:off x="4610075" y="1633000"/>
            <a:ext cx="11700" cy="282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39" name="Google Shape;239;p22"/>
          <p:cNvCxnSpPr/>
          <p:nvPr/>
        </p:nvCxnSpPr>
        <p:spPr>
          <a:xfrm>
            <a:off x="2679725" y="2984000"/>
            <a:ext cx="37428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40" name="Google Shape;240;p22"/>
          <p:cNvSpPr txBox="1"/>
          <p:nvPr/>
        </p:nvSpPr>
        <p:spPr>
          <a:xfrm>
            <a:off x="3892025" y="1312650"/>
            <a:ext cx="1482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software libre</a:t>
            </a:r>
            <a:endParaRPr/>
          </a:p>
        </p:txBody>
      </p:sp>
      <p:sp>
        <p:nvSpPr>
          <p:cNvPr id="241" name="Google Shape;241;p22"/>
          <p:cNvSpPr txBox="1"/>
          <p:nvPr/>
        </p:nvSpPr>
        <p:spPr>
          <a:xfrm>
            <a:off x="3874475" y="4455400"/>
            <a:ext cx="1482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propietario</a:t>
            </a:r>
            <a:endParaRPr/>
          </a:p>
        </p:txBody>
      </p:sp>
      <p:sp>
        <p:nvSpPr>
          <p:cNvPr id="242" name="Google Shape;242;p22"/>
          <p:cNvSpPr txBox="1"/>
          <p:nvPr/>
        </p:nvSpPr>
        <p:spPr>
          <a:xfrm rot="5400000">
            <a:off x="5973304" y="2772060"/>
            <a:ext cx="1482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estándar</a:t>
            </a:r>
            <a:endParaRPr/>
          </a:p>
        </p:txBody>
      </p:sp>
      <p:sp>
        <p:nvSpPr>
          <p:cNvPr id="243" name="Google Shape;243;p22"/>
          <p:cNvSpPr txBox="1"/>
          <p:nvPr/>
        </p:nvSpPr>
        <p:spPr>
          <a:xfrm rot="5400000">
            <a:off x="1345750" y="2760425"/>
            <a:ext cx="20835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fuera de estándar</a:t>
            </a:r>
            <a:endParaRPr/>
          </a:p>
        </p:txBody>
      </p:sp>
      <p:pic>
        <p:nvPicPr>
          <p:cNvPr descr="postgresql_logo.png" id="244" name="Google Shape;2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9575" y="1396400"/>
            <a:ext cx="1176125" cy="9314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QLite_Logo_4.png" id="245" name="Google Shape;24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2325" y="1748250"/>
            <a:ext cx="743250" cy="341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QLServer-logo.png" id="246" name="Google Shape;24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0075" y="3443800"/>
            <a:ext cx="780450" cy="780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ysql-200x200.png" id="247" name="Google Shape;24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9028" y="1932950"/>
            <a:ext cx="1279700" cy="127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soft_Access.jpg" id="248" name="Google Shape;24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73192" y="3847751"/>
            <a:ext cx="562184" cy="5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2"/>
          <p:cNvSpPr txBox="1"/>
          <p:nvPr/>
        </p:nvSpPr>
        <p:spPr>
          <a:xfrm>
            <a:off x="4738500" y="4802400"/>
            <a:ext cx="44055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9"/>
              </a:rPr>
              <a:t>http://www.sql-workbench.net/dbms_comparison.html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/>
          <p:nvPr>
            <p:ph idx="4294967295" type="ctrTitle"/>
          </p:nvPr>
        </p:nvSpPr>
        <p:spPr>
          <a:xfrm>
            <a:off x="0" y="0"/>
            <a:ext cx="9144000" cy="541500"/>
          </a:xfrm>
          <a:prstGeom prst="rect">
            <a:avLst/>
          </a:prstGeom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999999"/>
                </a:solidFill>
              </a:rPr>
              <a:t>Bases de Datos - DC.</a:t>
            </a:r>
            <a:r>
              <a:rPr lang="es-419" sz="2400">
                <a:solidFill>
                  <a:srgbClr val="999999"/>
                </a:solidFill>
              </a:rPr>
              <a:t>FCEyN 2024</a:t>
            </a:r>
            <a:r>
              <a:rPr lang="es-419" sz="2400">
                <a:solidFill>
                  <a:srgbClr val="999999"/>
                </a:solidFill>
              </a:rPr>
              <a:t> 2c</a:t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255" name="Google Shape;255;p23"/>
          <p:cNvSpPr txBox="1"/>
          <p:nvPr/>
        </p:nvSpPr>
        <p:spPr>
          <a:xfrm>
            <a:off x="258600" y="646525"/>
            <a:ext cx="8965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• Los datos son el registro de cosas que existen o han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sucedido y tienen un significado implícito.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̶ Por ejemplo, nombres, número de identificación de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estudiantes, números de teléfono, de empleados, estudiantes,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amigos, imágenes, audios, transacciones bancarias, eventos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históricos, eventos en general, etc.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• Una base de datos es un colección de datos relacionados y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organizados.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• Es una colección lógicamente coherente de datos con un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significado que depende del dominio de aplicación.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/>
          <p:cNvSpPr txBox="1"/>
          <p:nvPr>
            <p:ph idx="4294967295" type="ctrTitle"/>
          </p:nvPr>
        </p:nvSpPr>
        <p:spPr>
          <a:xfrm>
            <a:off x="0" y="0"/>
            <a:ext cx="9144000" cy="541500"/>
          </a:xfrm>
          <a:prstGeom prst="rect">
            <a:avLst/>
          </a:prstGeom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999999"/>
                </a:solidFill>
              </a:rPr>
              <a:t>Bases de Datos - DC.FCEyN 2024 2c</a:t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261" name="Google Shape;261;p24"/>
          <p:cNvSpPr txBox="1"/>
          <p:nvPr/>
        </p:nvSpPr>
        <p:spPr>
          <a:xfrm>
            <a:off x="0" y="653725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/>
              <a:t>¿Existen, tienen sentido o conocen bases de datos que no sean digitales?</a:t>
            </a:r>
            <a:endParaRPr sz="2000"/>
          </a:p>
        </p:txBody>
      </p:sp>
      <p:pic>
        <p:nvPicPr>
          <p:cNvPr id="262" name="Google Shape;2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775" y="1451125"/>
            <a:ext cx="6695058" cy="36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/>
          <p:nvPr>
            <p:ph idx="4294967295" type="ctrTitle"/>
          </p:nvPr>
        </p:nvSpPr>
        <p:spPr>
          <a:xfrm>
            <a:off x="0" y="0"/>
            <a:ext cx="9144000" cy="541500"/>
          </a:xfrm>
          <a:prstGeom prst="rect">
            <a:avLst/>
          </a:prstGeom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999999"/>
                </a:solidFill>
              </a:rPr>
              <a:t>Bases de Datos - DC.</a:t>
            </a:r>
            <a:r>
              <a:rPr lang="es-419" sz="2400">
                <a:solidFill>
                  <a:srgbClr val="999999"/>
                </a:solidFill>
              </a:rPr>
              <a:t>FCEyN 2024</a:t>
            </a:r>
            <a:r>
              <a:rPr lang="es-419" sz="2400">
                <a:solidFill>
                  <a:srgbClr val="999999"/>
                </a:solidFill>
              </a:rPr>
              <a:t> 2c</a:t>
            </a:r>
            <a:endParaRPr sz="2400">
              <a:solidFill>
                <a:srgbClr val="999999"/>
              </a:solidFill>
            </a:endParaRPr>
          </a:p>
        </p:txBody>
      </p:sp>
      <p:pic>
        <p:nvPicPr>
          <p:cNvPr id="268" name="Google Shape;2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00" y="672350"/>
            <a:ext cx="7881629" cy="429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"/>
          <p:cNvSpPr txBox="1"/>
          <p:nvPr>
            <p:ph idx="4294967295" type="ctrTitle"/>
          </p:nvPr>
        </p:nvSpPr>
        <p:spPr>
          <a:xfrm>
            <a:off x="0" y="0"/>
            <a:ext cx="9144000" cy="541500"/>
          </a:xfrm>
          <a:prstGeom prst="rect">
            <a:avLst/>
          </a:prstGeom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999999"/>
                </a:solidFill>
              </a:rPr>
              <a:t>Bases de Datos - DC.</a:t>
            </a:r>
            <a:r>
              <a:rPr lang="es-419" sz="2400">
                <a:solidFill>
                  <a:srgbClr val="999999"/>
                </a:solidFill>
              </a:rPr>
              <a:t>FCEyN 2024</a:t>
            </a:r>
            <a:r>
              <a:rPr lang="es-419" sz="2400">
                <a:solidFill>
                  <a:srgbClr val="999999"/>
                </a:solidFill>
              </a:rPr>
              <a:t> 2c</a:t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274" name="Google Shape;274;p26"/>
          <p:cNvSpPr txBox="1"/>
          <p:nvPr/>
        </p:nvSpPr>
        <p:spPr>
          <a:xfrm>
            <a:off x="459750" y="826125"/>
            <a:ext cx="8268300" cy="4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Características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ACID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Distribuidas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Documentales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Veloces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Resilientes                                                                  ?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"/>
          <p:cNvSpPr txBox="1"/>
          <p:nvPr>
            <p:ph idx="4294967295" type="ctrTitle"/>
          </p:nvPr>
        </p:nvSpPr>
        <p:spPr>
          <a:xfrm>
            <a:off x="0" y="0"/>
            <a:ext cx="9144000" cy="541500"/>
          </a:xfrm>
          <a:prstGeom prst="rect">
            <a:avLst/>
          </a:prstGeom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999999"/>
                </a:solidFill>
              </a:rPr>
              <a:t>Bases de Datos - DC.</a:t>
            </a:r>
            <a:r>
              <a:rPr lang="es-419" sz="2400">
                <a:solidFill>
                  <a:srgbClr val="999999"/>
                </a:solidFill>
              </a:rPr>
              <a:t>FCEyN 2024</a:t>
            </a:r>
            <a:r>
              <a:rPr lang="es-419" sz="2400">
                <a:solidFill>
                  <a:srgbClr val="999999"/>
                </a:solidFill>
              </a:rPr>
              <a:t> 2c</a:t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459750" y="826125"/>
            <a:ext cx="8268300" cy="4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¿Cuánto se relaciona la Base de Datos</a:t>
            </a:r>
            <a:endParaRPr sz="24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con el tipo de sistema (o modelo de negocio)?</a:t>
            </a:r>
            <a:endParaRPr sz="24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¿somos:</a:t>
            </a:r>
            <a:endParaRPr sz="24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Amazon, un banco, Netflix, un jueguito, un gobierno?</a:t>
            </a:r>
            <a:endParaRPr sz="24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"/>
          <p:cNvSpPr txBox="1"/>
          <p:nvPr>
            <p:ph idx="4294967295" type="ctrTitle"/>
          </p:nvPr>
        </p:nvSpPr>
        <p:spPr>
          <a:xfrm>
            <a:off x="0" y="0"/>
            <a:ext cx="9144000" cy="541500"/>
          </a:xfrm>
          <a:prstGeom prst="rect">
            <a:avLst/>
          </a:prstGeom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999999"/>
                </a:solidFill>
              </a:rPr>
              <a:t>Bases de Datos - DC.</a:t>
            </a:r>
            <a:r>
              <a:rPr lang="es-419" sz="2400">
                <a:solidFill>
                  <a:srgbClr val="999999"/>
                </a:solidFill>
              </a:rPr>
              <a:t>FCEyN 2024</a:t>
            </a:r>
            <a:r>
              <a:rPr lang="es-419" sz="2400">
                <a:solidFill>
                  <a:srgbClr val="999999"/>
                </a:solidFill>
              </a:rPr>
              <a:t> 2c</a:t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286" name="Google Shape;286;p28"/>
          <p:cNvSpPr txBox="1"/>
          <p:nvPr/>
        </p:nvSpPr>
        <p:spPr>
          <a:xfrm>
            <a:off x="459750" y="1595400"/>
            <a:ext cx="8268300" cy="3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s-419" sz="2400">
                <a:solidFill>
                  <a:schemeClr val="dk1"/>
                </a:solidFill>
              </a:rPr>
              <a:t>¿</a:t>
            </a:r>
            <a:r>
              <a:rPr lang="es-419" sz="2400">
                <a:solidFill>
                  <a:schemeClr val="dk1"/>
                </a:solidFill>
              </a:rPr>
              <a:t>Por qué vamos a ver modelos de datos?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s-419" sz="2400">
                <a:solidFill>
                  <a:schemeClr val="dk1"/>
                </a:solidFill>
              </a:rPr>
              <a:t>El Modelo de Entidad Relación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"/>
          <p:cNvSpPr txBox="1"/>
          <p:nvPr>
            <p:ph idx="4294967295" type="ctrTitle"/>
          </p:nvPr>
        </p:nvSpPr>
        <p:spPr>
          <a:xfrm>
            <a:off x="0" y="0"/>
            <a:ext cx="9144000" cy="541500"/>
          </a:xfrm>
          <a:prstGeom prst="rect">
            <a:avLst/>
          </a:prstGeom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999999"/>
                </a:solidFill>
              </a:rPr>
              <a:t>Bases de Datos - DC.FCEyN 2024 2c</a:t>
            </a:r>
            <a:endParaRPr sz="2400">
              <a:solidFill>
                <a:srgbClr val="999999"/>
              </a:solidFill>
            </a:endParaRPr>
          </a:p>
        </p:txBody>
      </p:sp>
      <p:pic>
        <p:nvPicPr>
          <p:cNvPr id="292" name="Google Shape;2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263" y="679325"/>
            <a:ext cx="7639468" cy="429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150" y="874225"/>
            <a:ext cx="5105700" cy="380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0"/>
          <p:cNvSpPr txBox="1"/>
          <p:nvPr>
            <p:ph idx="4294967295" type="ctrTitle"/>
          </p:nvPr>
        </p:nvSpPr>
        <p:spPr>
          <a:xfrm>
            <a:off x="0" y="0"/>
            <a:ext cx="9144000" cy="541500"/>
          </a:xfrm>
          <a:prstGeom prst="rect">
            <a:avLst/>
          </a:prstGeom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999999"/>
                </a:solidFill>
              </a:rPr>
              <a:t>Bases de Datos - DC.FCEyN 2024 2c</a:t>
            </a:r>
            <a:endParaRPr sz="24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181100" y="859675"/>
            <a:ext cx="88104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/>
              <a:t>Profesor Teoría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600"/>
              <a:t>Emilio Platzer</a:t>
            </a:r>
            <a:endParaRPr b="1" sz="26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2600"/>
              <a:t>Jefes de Trabajos Prácticos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600"/>
              <a:t>Gerardo Rossel</a:t>
            </a:r>
            <a:endParaRPr b="1"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600">
                <a:solidFill>
                  <a:schemeClr val="dk1"/>
                </a:solidFill>
              </a:rPr>
              <a:t>Andrea V. Manna</a:t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600"/>
              <a:t>Silvina Dengra</a:t>
            </a:r>
            <a:endParaRPr b="1" sz="26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2600"/>
              <a:t>Ayudantes de Primera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600"/>
              <a:t>Julio Gervasoni</a:t>
            </a:r>
            <a:endParaRPr b="1"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sp>
        <p:nvSpPr>
          <p:cNvPr id="63" name="Google Shape;63;p14"/>
          <p:cNvSpPr txBox="1"/>
          <p:nvPr>
            <p:ph idx="4294967295" type="ctrTitle"/>
          </p:nvPr>
        </p:nvSpPr>
        <p:spPr>
          <a:xfrm>
            <a:off x="0" y="0"/>
            <a:ext cx="9144000" cy="541500"/>
          </a:xfrm>
          <a:prstGeom prst="rect">
            <a:avLst/>
          </a:prstGeom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999999"/>
                </a:solidFill>
              </a:rPr>
              <a:t>Bases de Datos - DC.</a:t>
            </a:r>
            <a:r>
              <a:rPr lang="es-419" sz="2400">
                <a:solidFill>
                  <a:srgbClr val="999999"/>
                </a:solidFill>
              </a:rPr>
              <a:t>FCEyN 2024</a:t>
            </a:r>
            <a:r>
              <a:rPr lang="es-419" sz="2400">
                <a:solidFill>
                  <a:srgbClr val="999999"/>
                </a:solidFill>
              </a:rPr>
              <a:t> 2c</a:t>
            </a:r>
            <a:endParaRPr sz="24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 flipH="1">
            <a:off x="6766029" y="2573682"/>
            <a:ext cx="5694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2015</a:t>
            </a:r>
            <a:endParaRPr sz="1000"/>
          </a:p>
        </p:txBody>
      </p:sp>
      <p:cxnSp>
        <p:nvCxnSpPr>
          <p:cNvPr id="69" name="Google Shape;69;p15"/>
          <p:cNvCxnSpPr/>
          <p:nvPr/>
        </p:nvCxnSpPr>
        <p:spPr>
          <a:xfrm>
            <a:off x="7184276" y="2970493"/>
            <a:ext cx="10200" cy="216570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5"/>
          <p:cNvCxnSpPr/>
          <p:nvPr/>
        </p:nvCxnSpPr>
        <p:spPr>
          <a:xfrm>
            <a:off x="7424989" y="2970493"/>
            <a:ext cx="0" cy="2179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5"/>
          <p:cNvCxnSpPr/>
          <p:nvPr/>
        </p:nvCxnSpPr>
        <p:spPr>
          <a:xfrm>
            <a:off x="7655482" y="2970493"/>
            <a:ext cx="0" cy="2179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5"/>
          <p:cNvCxnSpPr/>
          <p:nvPr/>
        </p:nvCxnSpPr>
        <p:spPr>
          <a:xfrm>
            <a:off x="7885974" y="2970493"/>
            <a:ext cx="0" cy="2179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5"/>
          <p:cNvCxnSpPr/>
          <p:nvPr/>
        </p:nvCxnSpPr>
        <p:spPr>
          <a:xfrm>
            <a:off x="8116467" y="2970493"/>
            <a:ext cx="0" cy="2179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5"/>
          <p:cNvCxnSpPr/>
          <p:nvPr/>
        </p:nvCxnSpPr>
        <p:spPr>
          <a:xfrm>
            <a:off x="8341643" y="2973313"/>
            <a:ext cx="10200" cy="216570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15"/>
          <p:cNvCxnSpPr/>
          <p:nvPr/>
        </p:nvCxnSpPr>
        <p:spPr>
          <a:xfrm>
            <a:off x="9504327" y="2973313"/>
            <a:ext cx="10200" cy="216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15"/>
          <p:cNvCxnSpPr/>
          <p:nvPr/>
        </p:nvCxnSpPr>
        <p:spPr>
          <a:xfrm>
            <a:off x="8582356" y="2973313"/>
            <a:ext cx="0" cy="2179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5"/>
          <p:cNvCxnSpPr/>
          <p:nvPr/>
        </p:nvCxnSpPr>
        <p:spPr>
          <a:xfrm>
            <a:off x="8812849" y="2973313"/>
            <a:ext cx="0" cy="2179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5"/>
          <p:cNvCxnSpPr/>
          <p:nvPr/>
        </p:nvCxnSpPr>
        <p:spPr>
          <a:xfrm>
            <a:off x="9043342" y="2973313"/>
            <a:ext cx="0" cy="2179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9273834" y="2973313"/>
            <a:ext cx="0" cy="2179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5"/>
          <p:cNvCxnSpPr/>
          <p:nvPr/>
        </p:nvCxnSpPr>
        <p:spPr>
          <a:xfrm>
            <a:off x="2528014" y="2938538"/>
            <a:ext cx="10200" cy="216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5"/>
          <p:cNvCxnSpPr/>
          <p:nvPr/>
        </p:nvCxnSpPr>
        <p:spPr>
          <a:xfrm>
            <a:off x="1365330" y="2938538"/>
            <a:ext cx="10200" cy="216570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5"/>
          <p:cNvCxnSpPr/>
          <p:nvPr/>
        </p:nvCxnSpPr>
        <p:spPr>
          <a:xfrm>
            <a:off x="3690698" y="2938538"/>
            <a:ext cx="10200" cy="216570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5"/>
          <p:cNvCxnSpPr/>
          <p:nvPr/>
        </p:nvCxnSpPr>
        <p:spPr>
          <a:xfrm>
            <a:off x="4853381" y="2938538"/>
            <a:ext cx="10200" cy="216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5"/>
          <p:cNvCxnSpPr/>
          <p:nvPr/>
        </p:nvCxnSpPr>
        <p:spPr>
          <a:xfrm>
            <a:off x="6016065" y="2938538"/>
            <a:ext cx="10200" cy="216570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15"/>
          <p:cNvCxnSpPr/>
          <p:nvPr/>
        </p:nvCxnSpPr>
        <p:spPr>
          <a:xfrm>
            <a:off x="1606043" y="2938538"/>
            <a:ext cx="0" cy="2179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5"/>
          <p:cNvCxnSpPr/>
          <p:nvPr/>
        </p:nvCxnSpPr>
        <p:spPr>
          <a:xfrm>
            <a:off x="1836536" y="2938538"/>
            <a:ext cx="0" cy="2179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5"/>
          <p:cNvCxnSpPr/>
          <p:nvPr/>
        </p:nvCxnSpPr>
        <p:spPr>
          <a:xfrm>
            <a:off x="2067029" y="2938538"/>
            <a:ext cx="0" cy="2179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5"/>
          <p:cNvCxnSpPr/>
          <p:nvPr/>
        </p:nvCxnSpPr>
        <p:spPr>
          <a:xfrm>
            <a:off x="2297521" y="2938538"/>
            <a:ext cx="0" cy="2179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5"/>
          <p:cNvCxnSpPr/>
          <p:nvPr/>
        </p:nvCxnSpPr>
        <p:spPr>
          <a:xfrm>
            <a:off x="2768727" y="2938538"/>
            <a:ext cx="0" cy="2179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5"/>
          <p:cNvCxnSpPr/>
          <p:nvPr/>
        </p:nvCxnSpPr>
        <p:spPr>
          <a:xfrm>
            <a:off x="2999220" y="2938538"/>
            <a:ext cx="0" cy="2179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5"/>
          <p:cNvCxnSpPr/>
          <p:nvPr/>
        </p:nvCxnSpPr>
        <p:spPr>
          <a:xfrm>
            <a:off x="3229712" y="2938538"/>
            <a:ext cx="0" cy="2179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5"/>
          <p:cNvCxnSpPr/>
          <p:nvPr/>
        </p:nvCxnSpPr>
        <p:spPr>
          <a:xfrm>
            <a:off x="3460205" y="2938538"/>
            <a:ext cx="0" cy="2179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5"/>
          <p:cNvCxnSpPr/>
          <p:nvPr/>
        </p:nvCxnSpPr>
        <p:spPr>
          <a:xfrm>
            <a:off x="3931411" y="2938538"/>
            <a:ext cx="0" cy="2179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5"/>
          <p:cNvCxnSpPr/>
          <p:nvPr/>
        </p:nvCxnSpPr>
        <p:spPr>
          <a:xfrm>
            <a:off x="4161904" y="2938538"/>
            <a:ext cx="0" cy="2179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5"/>
          <p:cNvCxnSpPr/>
          <p:nvPr/>
        </p:nvCxnSpPr>
        <p:spPr>
          <a:xfrm>
            <a:off x="4392396" y="2938538"/>
            <a:ext cx="0" cy="2179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5"/>
          <p:cNvCxnSpPr/>
          <p:nvPr/>
        </p:nvCxnSpPr>
        <p:spPr>
          <a:xfrm>
            <a:off x="4622889" y="2938538"/>
            <a:ext cx="0" cy="2179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5"/>
          <p:cNvCxnSpPr/>
          <p:nvPr/>
        </p:nvCxnSpPr>
        <p:spPr>
          <a:xfrm>
            <a:off x="5094095" y="2938538"/>
            <a:ext cx="0" cy="2179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5"/>
          <p:cNvCxnSpPr/>
          <p:nvPr/>
        </p:nvCxnSpPr>
        <p:spPr>
          <a:xfrm>
            <a:off x="5324587" y="2938538"/>
            <a:ext cx="0" cy="2179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5"/>
          <p:cNvCxnSpPr/>
          <p:nvPr/>
        </p:nvCxnSpPr>
        <p:spPr>
          <a:xfrm>
            <a:off x="5555080" y="2938538"/>
            <a:ext cx="0" cy="2179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5"/>
          <p:cNvCxnSpPr/>
          <p:nvPr/>
        </p:nvCxnSpPr>
        <p:spPr>
          <a:xfrm>
            <a:off x="5785572" y="2938538"/>
            <a:ext cx="0" cy="2179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5"/>
          <p:cNvCxnSpPr/>
          <p:nvPr/>
        </p:nvCxnSpPr>
        <p:spPr>
          <a:xfrm>
            <a:off x="6256778" y="2938538"/>
            <a:ext cx="0" cy="2179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5"/>
          <p:cNvCxnSpPr/>
          <p:nvPr/>
        </p:nvCxnSpPr>
        <p:spPr>
          <a:xfrm>
            <a:off x="6487271" y="2938538"/>
            <a:ext cx="0" cy="2179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5"/>
          <p:cNvCxnSpPr/>
          <p:nvPr/>
        </p:nvCxnSpPr>
        <p:spPr>
          <a:xfrm>
            <a:off x="6717764" y="2938538"/>
            <a:ext cx="0" cy="2179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5"/>
          <p:cNvCxnSpPr/>
          <p:nvPr/>
        </p:nvCxnSpPr>
        <p:spPr>
          <a:xfrm>
            <a:off x="6948256" y="2938538"/>
            <a:ext cx="0" cy="2179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5"/>
          <p:cNvCxnSpPr/>
          <p:nvPr/>
        </p:nvCxnSpPr>
        <p:spPr>
          <a:xfrm>
            <a:off x="1130199" y="2938538"/>
            <a:ext cx="0" cy="2179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5"/>
          <p:cNvCxnSpPr/>
          <p:nvPr/>
        </p:nvCxnSpPr>
        <p:spPr>
          <a:xfrm>
            <a:off x="905067" y="2938538"/>
            <a:ext cx="0" cy="2179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5"/>
          <p:cNvCxnSpPr/>
          <p:nvPr/>
        </p:nvCxnSpPr>
        <p:spPr>
          <a:xfrm>
            <a:off x="668053" y="2951959"/>
            <a:ext cx="0" cy="2179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5"/>
          <p:cNvSpPr txBox="1"/>
          <p:nvPr/>
        </p:nvSpPr>
        <p:spPr>
          <a:xfrm>
            <a:off x="2313015" y="2923665"/>
            <a:ext cx="5169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00"/>
              <a:t>Ay 1ª</a:t>
            </a:r>
            <a:endParaRPr b="1" sz="1300"/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475" y="892032"/>
            <a:ext cx="747479" cy="3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340536" y="3930913"/>
            <a:ext cx="220922" cy="41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9302" y="2090748"/>
            <a:ext cx="651900" cy="249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410" y="3241430"/>
            <a:ext cx="281962" cy="322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/>
        </p:nvSpPr>
        <p:spPr>
          <a:xfrm>
            <a:off x="161300" y="1290800"/>
            <a:ext cx="18009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Emilio Platzer </a:t>
            </a:r>
            <a:endParaRPr sz="1800"/>
          </a:p>
        </p:txBody>
      </p:sp>
      <p:sp>
        <p:nvSpPr>
          <p:cNvPr id="114" name="Google Shape;114;p15"/>
          <p:cNvSpPr txBox="1"/>
          <p:nvPr/>
        </p:nvSpPr>
        <p:spPr>
          <a:xfrm>
            <a:off x="952540" y="2573675"/>
            <a:ext cx="5694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1990</a:t>
            </a:r>
            <a:endParaRPr sz="1000"/>
          </a:p>
        </p:txBody>
      </p:sp>
      <p:sp>
        <p:nvSpPr>
          <p:cNvPr id="115" name="Google Shape;115;p15"/>
          <p:cNvSpPr txBox="1"/>
          <p:nvPr/>
        </p:nvSpPr>
        <p:spPr>
          <a:xfrm flipH="1">
            <a:off x="2115294" y="2573682"/>
            <a:ext cx="5694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1995</a:t>
            </a:r>
            <a:endParaRPr sz="1000"/>
          </a:p>
        </p:txBody>
      </p:sp>
      <p:sp>
        <p:nvSpPr>
          <p:cNvPr id="116" name="Google Shape;116;p15"/>
          <p:cNvSpPr txBox="1"/>
          <p:nvPr/>
        </p:nvSpPr>
        <p:spPr>
          <a:xfrm flipH="1">
            <a:off x="3277978" y="2573682"/>
            <a:ext cx="5694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2000</a:t>
            </a:r>
            <a:endParaRPr sz="1000"/>
          </a:p>
        </p:txBody>
      </p:sp>
      <p:sp>
        <p:nvSpPr>
          <p:cNvPr id="117" name="Google Shape;117;p15"/>
          <p:cNvSpPr txBox="1"/>
          <p:nvPr/>
        </p:nvSpPr>
        <p:spPr>
          <a:xfrm>
            <a:off x="4440591" y="2573682"/>
            <a:ext cx="5694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2005</a:t>
            </a:r>
            <a:endParaRPr sz="1000"/>
          </a:p>
        </p:txBody>
      </p:sp>
      <p:sp>
        <p:nvSpPr>
          <p:cNvPr id="118" name="Google Shape;118;p15"/>
          <p:cNvSpPr txBox="1"/>
          <p:nvPr/>
        </p:nvSpPr>
        <p:spPr>
          <a:xfrm flipH="1">
            <a:off x="5603345" y="2573682"/>
            <a:ext cx="5694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2010</a:t>
            </a:r>
            <a:endParaRPr sz="1000"/>
          </a:p>
        </p:txBody>
      </p:sp>
      <p:sp>
        <p:nvSpPr>
          <p:cNvPr id="119" name="Google Shape;119;p15"/>
          <p:cNvSpPr txBox="1"/>
          <p:nvPr/>
        </p:nvSpPr>
        <p:spPr>
          <a:xfrm>
            <a:off x="4379100" y="349838"/>
            <a:ext cx="46596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Licenciado en Ciencias de la Computación</a:t>
            </a:r>
            <a:endParaRPr sz="1800"/>
          </a:p>
        </p:txBody>
      </p:sp>
      <p:pic>
        <p:nvPicPr>
          <p:cNvPr id="120" name="Google Shape;12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57821" y="465746"/>
            <a:ext cx="322775" cy="3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350" y="2994556"/>
            <a:ext cx="459490" cy="52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92000" y="413775"/>
            <a:ext cx="526000" cy="5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/>
        </p:nvSpPr>
        <p:spPr>
          <a:xfrm>
            <a:off x="4379100" y="826913"/>
            <a:ext cx="46596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Fac. Ciencias Exactas y Naturales - UBA</a:t>
            </a:r>
            <a:endParaRPr sz="1800"/>
          </a:p>
        </p:txBody>
      </p:sp>
      <p:sp>
        <p:nvSpPr>
          <p:cNvPr id="124" name="Google Shape;124;p15"/>
          <p:cNvSpPr txBox="1"/>
          <p:nvPr/>
        </p:nvSpPr>
        <p:spPr>
          <a:xfrm>
            <a:off x="752846" y="2923656"/>
            <a:ext cx="15732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00"/>
              <a:t>Ay 2ª</a:t>
            </a:r>
            <a:endParaRPr b="1" sz="1300"/>
          </a:p>
        </p:txBody>
      </p:sp>
      <p:sp>
        <p:nvSpPr>
          <p:cNvPr id="125" name="Google Shape;125;p15"/>
          <p:cNvSpPr txBox="1"/>
          <p:nvPr/>
        </p:nvSpPr>
        <p:spPr>
          <a:xfrm>
            <a:off x="2845532" y="2923656"/>
            <a:ext cx="138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00"/>
              <a:t>J.T.P.</a:t>
            </a:r>
            <a:endParaRPr b="1" sz="1300"/>
          </a:p>
        </p:txBody>
      </p:sp>
      <p:sp>
        <p:nvSpPr>
          <p:cNvPr id="126" name="Google Shape;126;p15"/>
          <p:cNvSpPr txBox="1"/>
          <p:nvPr/>
        </p:nvSpPr>
        <p:spPr>
          <a:xfrm>
            <a:off x="4243395" y="2923656"/>
            <a:ext cx="1160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00"/>
              <a:t>Profesor</a:t>
            </a:r>
            <a:endParaRPr b="1" sz="1300"/>
          </a:p>
        </p:txBody>
      </p:sp>
      <p:pic>
        <p:nvPicPr>
          <p:cNvPr id="127" name="Google Shape;12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13338" y="3247518"/>
            <a:ext cx="281962" cy="32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7643" y="3245785"/>
            <a:ext cx="281962" cy="32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33560" y="3200596"/>
            <a:ext cx="281962" cy="32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7186337" y="3259446"/>
            <a:ext cx="281962" cy="32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350" y="3833053"/>
            <a:ext cx="459490" cy="52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292000" y="1552425"/>
            <a:ext cx="526000" cy="5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5"/>
          <p:cNvSpPr txBox="1"/>
          <p:nvPr/>
        </p:nvSpPr>
        <p:spPr>
          <a:xfrm>
            <a:off x="4379100" y="1588925"/>
            <a:ext cx="4813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Jefe de Departamento Proyectos Especiales</a:t>
            </a:r>
            <a:endParaRPr sz="1800"/>
          </a:p>
        </p:txBody>
      </p:sp>
      <p:sp>
        <p:nvSpPr>
          <p:cNvPr id="134" name="Google Shape;134;p15"/>
          <p:cNvSpPr txBox="1"/>
          <p:nvPr/>
        </p:nvSpPr>
        <p:spPr>
          <a:xfrm>
            <a:off x="4407625" y="1977838"/>
            <a:ext cx="4813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Dir. Gral de Estadística y Censos - GCBA</a:t>
            </a:r>
            <a:endParaRPr sz="1800"/>
          </a:p>
        </p:txBody>
      </p:sp>
      <p:pic>
        <p:nvPicPr>
          <p:cNvPr id="135" name="Google Shape;135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072300" y="1658900"/>
            <a:ext cx="322775" cy="3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0052" y="3917881"/>
            <a:ext cx="569470" cy="249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5"/>
          <p:cNvSpPr/>
          <p:nvPr/>
        </p:nvSpPr>
        <p:spPr>
          <a:xfrm>
            <a:off x="2323104" y="3923678"/>
            <a:ext cx="3012600" cy="4530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/>
              <a:t>                             </a:t>
            </a:r>
            <a:r>
              <a:rPr lang="es-419" sz="1000"/>
              <a:t>  </a:t>
            </a:r>
            <a:r>
              <a:rPr lang="es-419" sz="1000">
                <a:solidFill>
                  <a:schemeClr val="dk1"/>
                </a:solidFill>
              </a:rPr>
              <a:t>IPC nacional        Factores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IPC GBA                                             de Riesgo</a:t>
            </a:r>
            <a:endParaRPr sz="1000"/>
          </a:p>
        </p:txBody>
      </p:sp>
      <p:pic>
        <p:nvPicPr>
          <p:cNvPr id="138" name="Google Shape;138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338389" y="3938053"/>
            <a:ext cx="897546" cy="24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5"/>
          <p:cNvSpPr/>
          <p:nvPr/>
        </p:nvSpPr>
        <p:spPr>
          <a:xfrm>
            <a:off x="5910050" y="3923675"/>
            <a:ext cx="3311400" cy="4530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             encuestas a hogares</a:t>
            </a:r>
            <a:r>
              <a:rPr lang="es-419" sz="1000">
                <a:solidFill>
                  <a:schemeClr val="dk1"/>
                </a:solidFill>
              </a:rPr>
              <a:t> c</a:t>
            </a:r>
            <a:r>
              <a:rPr lang="es-419" sz="1000"/>
              <a:t>anastas - IPC</a:t>
            </a:r>
            <a:endParaRPr sz="1000"/>
          </a:p>
        </p:txBody>
      </p:sp>
      <p:sp>
        <p:nvSpPr>
          <p:cNvPr id="140" name="Google Shape;140;p15"/>
          <p:cNvSpPr/>
          <p:nvPr/>
        </p:nvSpPr>
        <p:spPr>
          <a:xfrm>
            <a:off x="648700" y="3923678"/>
            <a:ext cx="1679400" cy="453000"/>
          </a:xfrm>
          <a:prstGeom prst="rect">
            <a:avLst/>
          </a:prstGeom>
          <a:noFill/>
          <a:ln cap="flat" cmpd="sng" w="1905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          Desarrollo  de soft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          freelance</a:t>
            </a:r>
            <a:endParaRPr sz="1000"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78305" y="3964342"/>
            <a:ext cx="396596" cy="322774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" name="Google Shape;142;p15"/>
          <p:cNvSpPr/>
          <p:nvPr/>
        </p:nvSpPr>
        <p:spPr>
          <a:xfrm>
            <a:off x="5340536" y="3923678"/>
            <a:ext cx="569400" cy="453000"/>
          </a:xfrm>
          <a:prstGeom prst="rect">
            <a:avLst/>
          </a:prstGeom>
          <a:noFill/>
          <a:ln cap="flat" cmpd="sng" w="1905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85272" y="4680293"/>
            <a:ext cx="220922" cy="377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766127" y="4713534"/>
            <a:ext cx="220922" cy="221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432846" y="4702503"/>
            <a:ext cx="220922" cy="25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942651" y="4703248"/>
            <a:ext cx="220922" cy="24863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 txBox="1"/>
          <p:nvPr/>
        </p:nvSpPr>
        <p:spPr>
          <a:xfrm>
            <a:off x="812225" y="4836126"/>
            <a:ext cx="11601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/>
              <a:t>pascal       assembler</a:t>
            </a:r>
            <a:endParaRPr sz="800"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867165" y="4701114"/>
            <a:ext cx="220922" cy="25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166736" y="4717827"/>
            <a:ext cx="569470" cy="219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002140" y="4755321"/>
            <a:ext cx="897534" cy="144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30535" y="4697311"/>
            <a:ext cx="220922" cy="260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285806" y="4710399"/>
            <a:ext cx="396594" cy="234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3909391" y="4717108"/>
            <a:ext cx="281983" cy="220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4798778" y="4701104"/>
            <a:ext cx="220922" cy="25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6238423" y="4668501"/>
            <a:ext cx="281962" cy="32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6724312" y="4684310"/>
            <a:ext cx="281961" cy="286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5525074" y="4687060"/>
            <a:ext cx="516795" cy="281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602450" y="272530"/>
            <a:ext cx="918600" cy="112712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5"/>
          <p:cNvSpPr txBox="1"/>
          <p:nvPr/>
        </p:nvSpPr>
        <p:spPr>
          <a:xfrm>
            <a:off x="5478492" y="3946563"/>
            <a:ext cx="5169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video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games</a:t>
            </a:r>
            <a:endParaRPr sz="1000"/>
          </a:p>
        </p:txBody>
      </p:sp>
      <p:sp>
        <p:nvSpPr>
          <p:cNvPr id="160" name="Google Shape;160;p15"/>
          <p:cNvSpPr/>
          <p:nvPr/>
        </p:nvSpPr>
        <p:spPr>
          <a:xfrm>
            <a:off x="781828" y="3179645"/>
            <a:ext cx="802500" cy="453000"/>
          </a:xfrm>
          <a:prstGeom prst="rect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       Mate I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       CBC</a:t>
            </a:r>
            <a:endParaRPr sz="1000"/>
          </a:p>
        </p:txBody>
      </p:sp>
      <p:sp>
        <p:nvSpPr>
          <p:cNvPr id="161" name="Google Shape;161;p15"/>
          <p:cNvSpPr/>
          <p:nvPr/>
        </p:nvSpPr>
        <p:spPr>
          <a:xfrm>
            <a:off x="1587198" y="3179645"/>
            <a:ext cx="1382700" cy="4530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        Matem discreta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        Algoritmos III</a:t>
            </a:r>
            <a:endParaRPr sz="1000"/>
          </a:p>
        </p:txBody>
      </p:sp>
      <p:pic>
        <p:nvPicPr>
          <p:cNvPr id="162" name="Google Shape;162;p15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612637" y="3224375"/>
            <a:ext cx="329635" cy="37734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/>
          <p:nvPr/>
        </p:nvSpPr>
        <p:spPr>
          <a:xfrm>
            <a:off x="2985060" y="3179645"/>
            <a:ext cx="1382700" cy="4530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        Organización II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        assembler</a:t>
            </a:r>
            <a:endParaRPr sz="1000"/>
          </a:p>
        </p:txBody>
      </p:sp>
      <p:sp>
        <p:nvSpPr>
          <p:cNvPr id="164" name="Google Shape;164;p15"/>
          <p:cNvSpPr/>
          <p:nvPr/>
        </p:nvSpPr>
        <p:spPr>
          <a:xfrm>
            <a:off x="4382923" y="3179645"/>
            <a:ext cx="1095300" cy="4530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        Teoría de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        Juegos</a:t>
            </a:r>
            <a:endParaRPr sz="1000"/>
          </a:p>
        </p:txBody>
      </p:sp>
      <p:sp>
        <p:nvSpPr>
          <p:cNvPr id="165" name="Google Shape;165;p15"/>
          <p:cNvSpPr/>
          <p:nvPr/>
        </p:nvSpPr>
        <p:spPr>
          <a:xfrm>
            <a:off x="6409086" y="3179645"/>
            <a:ext cx="329700" cy="4530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00"/>
              <a:t>        </a:t>
            </a:r>
            <a:endParaRPr sz="700"/>
          </a:p>
        </p:txBody>
      </p:sp>
      <p:sp>
        <p:nvSpPr>
          <p:cNvPr id="166" name="Google Shape;166;p15"/>
          <p:cNvSpPr txBox="1"/>
          <p:nvPr/>
        </p:nvSpPr>
        <p:spPr>
          <a:xfrm>
            <a:off x="6375676" y="3445690"/>
            <a:ext cx="396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/>
              <a:t>redes</a:t>
            </a:r>
            <a:endParaRPr sz="800"/>
          </a:p>
        </p:txBody>
      </p:sp>
      <p:sp>
        <p:nvSpPr>
          <p:cNvPr id="167" name="Google Shape;167;p15"/>
          <p:cNvSpPr/>
          <p:nvPr/>
        </p:nvSpPr>
        <p:spPr>
          <a:xfrm>
            <a:off x="7171908" y="3192775"/>
            <a:ext cx="720900" cy="4530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    Sis.Inf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       y BD</a:t>
            </a:r>
            <a:endParaRPr sz="1000"/>
          </a:p>
        </p:txBody>
      </p:sp>
      <p:pic>
        <p:nvPicPr>
          <p:cNvPr id="168" name="Google Shape;168;p15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227722" y="2919656"/>
            <a:ext cx="281962" cy="32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5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5142108" y="3951278"/>
            <a:ext cx="191724" cy="2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5"/>
          <p:cNvSpPr txBox="1"/>
          <p:nvPr/>
        </p:nvSpPr>
        <p:spPr>
          <a:xfrm>
            <a:off x="4754375" y="4838925"/>
            <a:ext cx="8976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/>
              <a:t>F#   postgres</a:t>
            </a:r>
            <a:endParaRPr sz="800"/>
          </a:p>
        </p:txBody>
      </p:sp>
      <p:sp>
        <p:nvSpPr>
          <p:cNvPr id="171" name="Google Shape;171;p15"/>
          <p:cNvSpPr txBox="1"/>
          <p:nvPr/>
        </p:nvSpPr>
        <p:spPr>
          <a:xfrm>
            <a:off x="6611403" y="4864896"/>
            <a:ext cx="5694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/>
              <a:t>node.js</a:t>
            </a:r>
            <a:endParaRPr sz="900"/>
          </a:p>
        </p:txBody>
      </p:sp>
      <p:pic>
        <p:nvPicPr>
          <p:cNvPr id="172" name="Google Shape;172;p15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7726903" y="4703670"/>
            <a:ext cx="220922" cy="252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5"/>
          <p:cNvSpPr txBox="1"/>
          <p:nvPr/>
        </p:nvSpPr>
        <p:spPr>
          <a:xfrm>
            <a:off x="7449149" y="4899801"/>
            <a:ext cx="7209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/>
              <a:t>Typescript</a:t>
            </a:r>
            <a:endParaRPr sz="900"/>
          </a:p>
        </p:txBody>
      </p:sp>
      <p:sp>
        <p:nvSpPr>
          <p:cNvPr id="174" name="Google Shape;174;p15"/>
          <p:cNvSpPr/>
          <p:nvPr/>
        </p:nvSpPr>
        <p:spPr>
          <a:xfrm>
            <a:off x="8812846" y="3176313"/>
            <a:ext cx="720900" cy="4530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     </a:t>
            </a:r>
            <a:r>
              <a:rPr lang="es-419" sz="1000"/>
              <a:t>B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     D</a:t>
            </a:r>
            <a:endParaRPr sz="1000"/>
          </a:p>
        </p:txBody>
      </p:sp>
      <p:pic>
        <p:nvPicPr>
          <p:cNvPr id="175" name="Google Shape;175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8812862" y="3251658"/>
            <a:ext cx="281962" cy="32277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5"/>
          <p:cNvSpPr txBox="1"/>
          <p:nvPr/>
        </p:nvSpPr>
        <p:spPr>
          <a:xfrm flipH="1">
            <a:off x="7979379" y="2573669"/>
            <a:ext cx="5694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2020</a:t>
            </a:r>
            <a:endParaRPr sz="1000"/>
          </a:p>
        </p:txBody>
      </p:sp>
      <p:sp>
        <p:nvSpPr>
          <p:cNvPr id="177" name="Google Shape;177;p15"/>
          <p:cNvSpPr txBox="1"/>
          <p:nvPr/>
        </p:nvSpPr>
        <p:spPr>
          <a:xfrm flipH="1">
            <a:off x="8704417" y="2569429"/>
            <a:ext cx="5694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2023</a:t>
            </a:r>
            <a:endParaRPr sz="1000"/>
          </a:p>
        </p:txBody>
      </p:sp>
      <p:sp>
        <p:nvSpPr>
          <p:cNvPr id="178" name="Google Shape;178;p15"/>
          <p:cNvSpPr/>
          <p:nvPr/>
        </p:nvSpPr>
        <p:spPr>
          <a:xfrm>
            <a:off x="8579750" y="3964225"/>
            <a:ext cx="651900" cy="412200"/>
          </a:xfrm>
          <a:prstGeom prst="rect">
            <a:avLst/>
          </a:prstGeom>
          <a:noFill/>
          <a:ln cap="flat" cmpd="sng" w="1905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Fint.</a:t>
            </a:r>
            <a:endParaRPr sz="1000"/>
          </a:p>
        </p:txBody>
      </p:sp>
      <p:pic>
        <p:nvPicPr>
          <p:cNvPr id="179" name="Google Shape;179;p15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8604450" y="4026625"/>
            <a:ext cx="220925" cy="220925"/>
          </a:xfrm>
          <a:prstGeom prst="rect">
            <a:avLst/>
          </a:prstGeom>
          <a:noFill/>
          <a:ln cap="flat" cmpd="sng" w="1905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0" name="Google Shape;180;p15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8580941" y="4725933"/>
            <a:ext cx="281983" cy="220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 txBox="1"/>
          <p:nvPr/>
        </p:nvSpPr>
        <p:spPr>
          <a:xfrm>
            <a:off x="181100" y="778100"/>
            <a:ext cx="88104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/>
              <a:t>SQL</a:t>
            </a:r>
            <a:endParaRPr b="1" sz="3000"/>
          </a:p>
        </p:txBody>
      </p:sp>
      <p:sp>
        <p:nvSpPr>
          <p:cNvPr id="186" name="Google Shape;186;p16"/>
          <p:cNvSpPr txBox="1"/>
          <p:nvPr>
            <p:ph idx="4294967295" type="ctrTitle"/>
          </p:nvPr>
        </p:nvSpPr>
        <p:spPr>
          <a:xfrm>
            <a:off x="0" y="0"/>
            <a:ext cx="9144000" cy="541500"/>
          </a:xfrm>
          <a:prstGeom prst="rect">
            <a:avLst/>
          </a:prstGeom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999999"/>
                </a:solidFill>
              </a:rPr>
              <a:t>Bases de Datos - DC.</a:t>
            </a:r>
            <a:r>
              <a:rPr lang="es-419" sz="2400">
                <a:solidFill>
                  <a:srgbClr val="999999"/>
                </a:solidFill>
              </a:rPr>
              <a:t>FCEyN 2024</a:t>
            </a:r>
            <a:r>
              <a:rPr lang="es-419" sz="2400">
                <a:solidFill>
                  <a:srgbClr val="999999"/>
                </a:solidFill>
              </a:rPr>
              <a:t> 2c</a:t>
            </a:r>
            <a:endParaRPr sz="2400">
              <a:solidFill>
                <a:srgbClr val="999999"/>
              </a:solidFill>
            </a:endParaRPr>
          </a:p>
        </p:txBody>
      </p:sp>
      <p:pic>
        <p:nvPicPr>
          <p:cNvPr descr="220px-Bruegel_d._Ä.,_Pieter_-_Tower_of_Babel_-_Museum_Boijmans_Van_Beuningen_Rotterdam.jpg" id="187" name="Google Shape;1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8800" y="1564013"/>
            <a:ext cx="2095500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6"/>
          <p:cNvSpPr txBox="1"/>
          <p:nvPr/>
        </p:nvSpPr>
        <p:spPr>
          <a:xfrm>
            <a:off x="459175" y="1472600"/>
            <a:ext cx="4837200" cy="21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s-419" sz="2200"/>
              <a:t>Lingua franca de base de datos</a:t>
            </a:r>
            <a:endParaRPr b="1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s-419" sz="2200"/>
              <a:t>Determina un tipo de motor de base de datos</a:t>
            </a:r>
            <a:endParaRPr b="1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s-419" sz="2200"/>
              <a:t>Garantiza la estructura y relaciones entre los datos</a:t>
            </a:r>
            <a:endParaRPr b="1" sz="2200"/>
          </a:p>
        </p:txBody>
      </p:sp>
      <p:sp>
        <p:nvSpPr>
          <p:cNvPr id="189" name="Google Shape;189;p16"/>
          <p:cNvSpPr txBox="1"/>
          <p:nvPr/>
        </p:nvSpPr>
        <p:spPr>
          <a:xfrm>
            <a:off x="459175" y="3584300"/>
            <a:ext cx="81453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 startAt="4"/>
            </a:pPr>
            <a:r>
              <a:rPr b="1" lang="es-419" sz="2200"/>
              <a:t>Se concentra en describir lo que se quiere obtener en vez de indicar la serie de pasos para obtenerlo. </a:t>
            </a:r>
            <a:endParaRPr b="1"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>
            <p:ph idx="4294967295" type="ctrTitle"/>
          </p:nvPr>
        </p:nvSpPr>
        <p:spPr>
          <a:xfrm>
            <a:off x="0" y="0"/>
            <a:ext cx="9144000" cy="541500"/>
          </a:xfrm>
          <a:prstGeom prst="rect">
            <a:avLst/>
          </a:prstGeom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999999"/>
                </a:solidFill>
              </a:rPr>
              <a:t>Bases de Datos - DC.</a:t>
            </a:r>
            <a:r>
              <a:rPr lang="es-419" sz="2400">
                <a:solidFill>
                  <a:srgbClr val="999999"/>
                </a:solidFill>
              </a:rPr>
              <a:t>FCEyN 2024</a:t>
            </a:r>
            <a:r>
              <a:rPr lang="es-419" sz="2400">
                <a:solidFill>
                  <a:srgbClr val="999999"/>
                </a:solidFill>
              </a:rPr>
              <a:t> 2c</a:t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195" name="Google Shape;195;p17"/>
          <p:cNvSpPr txBox="1"/>
          <p:nvPr/>
        </p:nvSpPr>
        <p:spPr>
          <a:xfrm>
            <a:off x="2622025" y="1616325"/>
            <a:ext cx="4137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/>
              <a:t>PROLOG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/>
              <a:t>SmalTalk como BD</a:t>
            </a:r>
            <a:endParaRPr sz="2500"/>
          </a:p>
        </p:txBody>
      </p:sp>
      <p:sp>
        <p:nvSpPr>
          <p:cNvPr id="196" name="Google Shape;196;p17"/>
          <p:cNvSpPr txBox="1"/>
          <p:nvPr/>
        </p:nvSpPr>
        <p:spPr>
          <a:xfrm>
            <a:off x="2724150" y="3363500"/>
            <a:ext cx="4137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/>
              <a:t>Github, Gitlab?</a:t>
            </a:r>
            <a:endParaRPr sz="2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 txBox="1"/>
          <p:nvPr>
            <p:ph idx="4294967295" type="ctrTitle"/>
          </p:nvPr>
        </p:nvSpPr>
        <p:spPr>
          <a:xfrm>
            <a:off x="0" y="0"/>
            <a:ext cx="9144000" cy="541500"/>
          </a:xfrm>
          <a:prstGeom prst="rect">
            <a:avLst/>
          </a:prstGeom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999999"/>
                </a:solidFill>
              </a:rPr>
              <a:t>Bases de Datos - DC.</a:t>
            </a:r>
            <a:r>
              <a:rPr lang="es-419" sz="2400">
                <a:solidFill>
                  <a:srgbClr val="999999"/>
                </a:solidFill>
              </a:rPr>
              <a:t>FCEyN 2024</a:t>
            </a:r>
            <a:r>
              <a:rPr lang="es-419" sz="2400">
                <a:solidFill>
                  <a:srgbClr val="999999"/>
                </a:solidFill>
              </a:rPr>
              <a:t> 2c</a:t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202" name="Google Shape;202;p18"/>
          <p:cNvSpPr txBox="1"/>
          <p:nvPr/>
        </p:nvSpPr>
        <p:spPr>
          <a:xfrm>
            <a:off x="2528650" y="2212575"/>
            <a:ext cx="4468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/>
              <a:t>Tenemos que ser agnósticos?</a:t>
            </a:r>
            <a:endParaRPr sz="2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525" y="662400"/>
            <a:ext cx="7362825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 txBox="1"/>
          <p:nvPr>
            <p:ph idx="4294967295" type="ctrTitle"/>
          </p:nvPr>
        </p:nvSpPr>
        <p:spPr>
          <a:xfrm>
            <a:off x="0" y="0"/>
            <a:ext cx="9144000" cy="541500"/>
          </a:xfrm>
          <a:prstGeom prst="rect">
            <a:avLst/>
          </a:prstGeom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rgbClr val="999999"/>
                </a:solidFill>
              </a:rPr>
              <a:t>Bases de Datos - DC.FCEyN 2024 2c</a:t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213" name="Google Shape;213;p20"/>
          <p:cNvSpPr/>
          <p:nvPr/>
        </p:nvSpPr>
        <p:spPr>
          <a:xfrm>
            <a:off x="1492975" y="1266975"/>
            <a:ext cx="2315100" cy="54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/>
              <a:t>DATOS</a:t>
            </a:r>
            <a:endParaRPr b="1" sz="1800"/>
          </a:p>
        </p:txBody>
      </p:sp>
      <p:sp>
        <p:nvSpPr>
          <p:cNvPr id="214" name="Google Shape;214;p20"/>
          <p:cNvSpPr/>
          <p:nvPr/>
        </p:nvSpPr>
        <p:spPr>
          <a:xfrm>
            <a:off x="1492975" y="2154958"/>
            <a:ext cx="2315100" cy="54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/>
              <a:t>INFORMACIÓN</a:t>
            </a:r>
            <a:endParaRPr b="1" sz="1800"/>
          </a:p>
        </p:txBody>
      </p:sp>
      <p:sp>
        <p:nvSpPr>
          <p:cNvPr id="215" name="Google Shape;215;p20"/>
          <p:cNvSpPr/>
          <p:nvPr/>
        </p:nvSpPr>
        <p:spPr>
          <a:xfrm>
            <a:off x="1492975" y="3042942"/>
            <a:ext cx="2315100" cy="54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/>
              <a:t>CONOCIMIENTO</a:t>
            </a:r>
            <a:endParaRPr b="1" sz="1800"/>
          </a:p>
        </p:txBody>
      </p:sp>
      <p:sp>
        <p:nvSpPr>
          <p:cNvPr id="216" name="Google Shape;216;p20"/>
          <p:cNvSpPr/>
          <p:nvPr/>
        </p:nvSpPr>
        <p:spPr>
          <a:xfrm>
            <a:off x="1492975" y="3930925"/>
            <a:ext cx="2315100" cy="54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/>
              <a:t>SABIDURÍA</a:t>
            </a:r>
            <a:endParaRPr b="1" sz="1800"/>
          </a:p>
        </p:txBody>
      </p:sp>
      <p:sp>
        <p:nvSpPr>
          <p:cNvPr id="217" name="Google Shape;217;p20"/>
          <p:cNvSpPr/>
          <p:nvPr/>
        </p:nvSpPr>
        <p:spPr>
          <a:xfrm>
            <a:off x="5706500" y="1673550"/>
            <a:ext cx="2315100" cy="54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/>
              <a:t>DATOS</a:t>
            </a:r>
            <a:endParaRPr b="1" sz="1800"/>
          </a:p>
        </p:txBody>
      </p:sp>
      <p:sp>
        <p:nvSpPr>
          <p:cNvPr id="218" name="Google Shape;218;p20"/>
          <p:cNvSpPr/>
          <p:nvPr/>
        </p:nvSpPr>
        <p:spPr>
          <a:xfrm>
            <a:off x="5706500" y="2501425"/>
            <a:ext cx="2315100" cy="54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/>
              <a:t>META</a:t>
            </a:r>
            <a:r>
              <a:rPr b="1" lang="es-419" sz="1800"/>
              <a:t>DATOS</a:t>
            </a:r>
            <a:endParaRPr b="1" sz="1800"/>
          </a:p>
        </p:txBody>
      </p:sp>
      <p:sp>
        <p:nvSpPr>
          <p:cNvPr id="219" name="Google Shape;219;p20"/>
          <p:cNvSpPr/>
          <p:nvPr/>
        </p:nvSpPr>
        <p:spPr>
          <a:xfrm>
            <a:off x="5706500" y="3389425"/>
            <a:ext cx="2315100" cy="54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/>
              <a:t>PROCESOS</a:t>
            </a:r>
            <a:endParaRPr b="1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 txBox="1"/>
          <p:nvPr>
            <p:ph idx="4294967295" type="ctrTitle"/>
          </p:nvPr>
        </p:nvSpPr>
        <p:spPr>
          <a:xfrm>
            <a:off x="0" y="0"/>
            <a:ext cx="9144000" cy="541500"/>
          </a:xfrm>
          <a:prstGeom prst="rect">
            <a:avLst/>
          </a:prstGeom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2400">
                <a:solidFill>
                  <a:srgbClr val="999999"/>
                </a:solidFill>
              </a:rPr>
              <a:t>Bases de Datos - DC.FCEyN 2024 2c</a:t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225" name="Google Shape;225;p21"/>
          <p:cNvSpPr txBox="1"/>
          <p:nvPr/>
        </p:nvSpPr>
        <p:spPr>
          <a:xfrm>
            <a:off x="2155500" y="696425"/>
            <a:ext cx="48330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Ecosistema</a:t>
            </a:r>
            <a:endParaRPr sz="1800"/>
          </a:p>
        </p:txBody>
      </p:sp>
      <p:sp>
        <p:nvSpPr>
          <p:cNvPr id="226" name="Google Shape;226;p21"/>
          <p:cNvSpPr txBox="1"/>
          <p:nvPr/>
        </p:nvSpPr>
        <p:spPr>
          <a:xfrm>
            <a:off x="285725" y="1603975"/>
            <a:ext cx="1761600" cy="77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Hardware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Software</a:t>
            </a:r>
            <a:endParaRPr sz="1800"/>
          </a:p>
        </p:txBody>
      </p:sp>
      <p:sp>
        <p:nvSpPr>
          <p:cNvPr id="227" name="Google Shape;227;p21"/>
          <p:cNvSpPr txBox="1"/>
          <p:nvPr/>
        </p:nvSpPr>
        <p:spPr>
          <a:xfrm>
            <a:off x="580775" y="2822000"/>
            <a:ext cx="2053800" cy="102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Arquitectura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Centralizada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Distribuida</a:t>
            </a:r>
            <a:endParaRPr sz="1800"/>
          </a:p>
        </p:txBody>
      </p:sp>
      <p:sp>
        <p:nvSpPr>
          <p:cNvPr id="228" name="Google Shape;228;p21"/>
          <p:cNvSpPr txBox="1"/>
          <p:nvPr/>
        </p:nvSpPr>
        <p:spPr>
          <a:xfrm>
            <a:off x="7066775" y="1655600"/>
            <a:ext cx="1761600" cy="2483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Sistemas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ERP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CRM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SCM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CAD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GobIT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SGBD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GIS</a:t>
            </a:r>
            <a:endParaRPr sz="1800"/>
          </a:p>
        </p:txBody>
      </p:sp>
      <p:sp>
        <p:nvSpPr>
          <p:cNvPr id="229" name="Google Shape;229;p21"/>
          <p:cNvSpPr txBox="1"/>
          <p:nvPr/>
        </p:nvSpPr>
        <p:spPr>
          <a:xfrm>
            <a:off x="3732125" y="1655600"/>
            <a:ext cx="2237100" cy="127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Front-end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Back-end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Base de datos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Servidor</a:t>
            </a:r>
            <a:endParaRPr sz="1800"/>
          </a:p>
        </p:txBody>
      </p:sp>
      <p:sp>
        <p:nvSpPr>
          <p:cNvPr id="230" name="Google Shape;230;p21"/>
          <p:cNvSpPr txBox="1"/>
          <p:nvPr/>
        </p:nvSpPr>
        <p:spPr>
          <a:xfrm>
            <a:off x="3456575" y="3324875"/>
            <a:ext cx="2053800" cy="1539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Clientes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Servidores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Red / Nube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Seguridad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 sz="1800"/>
              <a:t>Transporte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